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79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016537-225D-4456-B313-9EFBFC60A306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D077FE-0DED-4DF0-BAA2-8DF15C885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132290"/>
            <a:ext cx="7840533" cy="3039910"/>
          </a:xfrm>
        </p:spPr>
        <p:txBody>
          <a:bodyPr/>
          <a:lstStyle/>
          <a:p>
            <a:r>
              <a:rPr lang="en-US" sz="3600" dirty="0"/>
              <a:t>Promoting social inclusion through access to </a:t>
            </a:r>
            <a:br>
              <a:rPr lang="en-US" sz="3600" dirty="0"/>
            </a:br>
            <a:r>
              <a:rPr lang="en-US" sz="3600" dirty="0"/>
              <a:t>outdoor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62D14E-1CFE-4DCE-8DCE-865769345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30" y="838200"/>
            <a:ext cx="1957357" cy="137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57F0F9-A0E3-4E08-82CD-F19A2F91D737}"/>
              </a:ext>
            </a:extLst>
          </p:cNvPr>
          <p:cNvSpPr/>
          <p:nvPr/>
        </p:nvSpPr>
        <p:spPr>
          <a:xfrm>
            <a:off x="3124200" y="1295401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“Working together for a green, competitive and inclusive Europe”</a:t>
            </a: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xmlns="" val="27708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21DDCF-A6D6-4330-BAA2-B88C13D3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02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321B99-AB6D-4896-9EC4-F5A1DA74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41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5EC1A-032E-4CAC-AE9D-DDF6594E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57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8BC1EC-B2FE-4857-914E-0801232C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56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7F7655-C9F3-404B-B917-2B753006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51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13BD4C-487C-48D2-8FE1-797E79461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D51D8C-ACBA-4413-9C86-90DA4A39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48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32AEEF-A15C-492B-92DA-ADEE98246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54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49AA3B-6323-40E9-BB90-3E9F7B203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51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287851-0434-4AA6-AF8B-1597F4D17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67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Oslo, 9-13 </a:t>
            </a:r>
            <a:r>
              <a:rPr lang="en-US" dirty="0" err="1" smtClean="0"/>
              <a:t>mai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731520"/>
            <a:ext cx="7162800" cy="347472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b="1" dirty="0" smtClean="0"/>
              <a:t>THE TEACHER AS CHANGE AGENT</a:t>
            </a:r>
          </a:p>
          <a:p>
            <a:pPr algn="ctr"/>
            <a:r>
              <a:rPr lang="en-US" sz="2800" i="1" dirty="0" smtClean="0"/>
              <a:t>Prima </a:t>
            </a:r>
            <a:r>
              <a:rPr lang="en-US" sz="2800" i="1" dirty="0" err="1" smtClean="0"/>
              <a:t>mobilitate</a:t>
            </a:r>
            <a:r>
              <a:rPr lang="en-US" sz="2800" i="1" dirty="0" smtClean="0"/>
              <a:t> de </a:t>
            </a:r>
            <a:r>
              <a:rPr lang="en-US" sz="2800" i="1" dirty="0" err="1" smtClean="0"/>
              <a:t>formare</a:t>
            </a:r>
            <a:endParaRPr lang="en-US" sz="2800" i="1" dirty="0" smtClean="0"/>
          </a:p>
          <a:p>
            <a:pPr algn="r">
              <a:buNone/>
            </a:pPr>
            <a:endParaRPr lang="en-US" sz="2800" i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AA5AE1-5F93-4F84-989F-D6DD9E83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8991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56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Proiectul nostru.....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64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Structura cursului de EDUCAȚIE OUTDOOR</a:t>
            </a:r>
          </a:p>
          <a:p>
            <a:endParaRPr lang="ro-RO" sz="2400" dirty="0"/>
          </a:p>
          <a:p>
            <a:r>
              <a:rPr lang="ro-RO" sz="2400" dirty="0"/>
              <a:t>Modulul I- Profesorul agent al schimbării</a:t>
            </a:r>
          </a:p>
          <a:p>
            <a:r>
              <a:rPr lang="ro-RO" sz="2400" dirty="0"/>
              <a:t>Modulul II- Învățarea tradițională vs învățarea experiențială</a:t>
            </a:r>
          </a:p>
          <a:p>
            <a:r>
              <a:rPr lang="ro-RO" sz="2400" dirty="0"/>
              <a:t>Modulul III- Metode de educație nonformală</a:t>
            </a:r>
          </a:p>
          <a:p>
            <a:r>
              <a:rPr lang="ro-RO" sz="2400" dirty="0"/>
              <a:t>Modulul IV- Designul proiectului de service lerning</a:t>
            </a:r>
          </a:p>
          <a:p>
            <a:r>
              <a:rPr lang="ro-RO" sz="2400" dirty="0"/>
              <a:t>Modulul V- Oportunități de identificare a partenerilor educaționali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74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990600"/>
          </a:xfrm>
        </p:spPr>
        <p:txBody>
          <a:bodyPr/>
          <a:lstStyle/>
          <a:p>
            <a:pPr algn="l"/>
            <a:r>
              <a:rPr lang="en-US" sz="2400" dirty="0" err="1"/>
              <a:t>Sunt</a:t>
            </a:r>
            <a:r>
              <a:rPr lang="en-US" sz="2400" dirty="0"/>
              <a:t> agent al </a:t>
            </a:r>
            <a:r>
              <a:rPr lang="en-US" sz="2400" dirty="0" err="1"/>
              <a:t>schimb</a:t>
            </a:r>
            <a:r>
              <a:rPr lang="ro-RO" sz="2400" dirty="0"/>
              <a:t>ă</a:t>
            </a:r>
            <a:r>
              <a:rPr lang="en-US" sz="2400" dirty="0" err="1"/>
              <a:t>rii</a:t>
            </a:r>
            <a:r>
              <a:rPr lang="en-US" sz="2400" dirty="0"/>
              <a:t> </a:t>
            </a:r>
            <a:r>
              <a:rPr lang="en-US" sz="2400" dirty="0" err="1"/>
              <a:t>dac</a:t>
            </a:r>
            <a:r>
              <a:rPr lang="ro-RO" sz="2400" dirty="0"/>
              <a:t>ă.....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09801"/>
            <a:ext cx="7078532" cy="175260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o-RO" dirty="0"/>
              <a:t>Creez spațiu de învățare pentru grup</a:t>
            </a:r>
          </a:p>
          <a:p>
            <a:pPr marL="457200" indent="-457200" algn="l">
              <a:buAutoNum type="arabicPeriod"/>
            </a:pPr>
            <a:r>
              <a:rPr lang="ro-RO" dirty="0"/>
              <a:t>Învăț prin experiență</a:t>
            </a:r>
          </a:p>
          <a:p>
            <a:pPr marL="457200" indent="-457200" algn="l">
              <a:buAutoNum type="arabicPeriod"/>
            </a:pPr>
            <a:r>
              <a:rPr lang="ro-RO" dirty="0"/>
              <a:t>Facilitez reflecția și feedbackul de grup</a:t>
            </a:r>
          </a:p>
          <a:p>
            <a:pPr marL="457200" indent="-457200" algn="l">
              <a:buAutoNum type="arabicPeriod"/>
            </a:pPr>
            <a:r>
              <a:rPr lang="ro-RO" dirty="0"/>
              <a:t>Îmi asum riscuri și încerc lucruri noi</a:t>
            </a:r>
          </a:p>
          <a:p>
            <a:pPr algn="l"/>
            <a:endParaRPr lang="ro-RO" dirty="0"/>
          </a:p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3759708"/>
            <a:ext cx="70866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o-RO" sz="2400" dirty="0"/>
              <a:t>Voi reuși</a:t>
            </a:r>
            <a:r>
              <a:rPr lang="en-US" sz="2400" dirty="0"/>
              <a:t> </a:t>
            </a:r>
            <a:r>
              <a:rPr lang="en-US" sz="2400" dirty="0" err="1"/>
              <a:t>dac</a:t>
            </a:r>
            <a:r>
              <a:rPr lang="ro-RO" sz="2400" dirty="0"/>
              <a:t>ă.....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66800" y="4762501"/>
            <a:ext cx="7078532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Georgia" pitchFamily="18" charset="0"/>
              <a:buAutoNum type="arabicPeriod"/>
            </a:pPr>
            <a:r>
              <a:rPr lang="ro-RO" dirty="0"/>
              <a:t>Sunt dispus la cooperare</a:t>
            </a:r>
          </a:p>
          <a:p>
            <a:pPr marL="457200" indent="-457200" algn="l">
              <a:buFont typeface="Georgia" pitchFamily="18" charset="0"/>
              <a:buAutoNum type="arabicPeriod"/>
            </a:pPr>
            <a:r>
              <a:rPr lang="ro-RO" dirty="0"/>
              <a:t>Nu judec și nu monopolizez</a:t>
            </a:r>
          </a:p>
          <a:p>
            <a:pPr marL="457200" indent="-457200" algn="l">
              <a:buFont typeface="Georgia" pitchFamily="18" charset="0"/>
              <a:buAutoNum type="arabicPeriod"/>
            </a:pPr>
            <a:r>
              <a:rPr lang="ro-RO" dirty="0"/>
              <a:t>Sunt orientat spre sarcină</a:t>
            </a:r>
          </a:p>
          <a:p>
            <a:pPr marL="457200" indent="-457200" algn="l">
              <a:buFont typeface="Georgia" pitchFamily="18" charset="0"/>
              <a:buAutoNum type="arabicPeriod"/>
            </a:pPr>
            <a:r>
              <a:rPr lang="ro-RO" dirty="0"/>
              <a:t>Sunt atent la nevoile celorlalți</a:t>
            </a:r>
          </a:p>
          <a:p>
            <a:pPr algn="l"/>
            <a:endParaRPr lang="ro-RO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07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0386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1.</a:t>
            </a:r>
            <a:r>
              <a:rPr lang="vi-VN" sz="1200" dirty="0"/>
              <a:t>Empatia (întâlnirea și observarea celor pentru care vrei să faci proiectul, astfel încât să înțelegi nevoile și subtilitățile realității)</a:t>
            </a:r>
            <a:endParaRPr lang="ro-RO" sz="1200" dirty="0"/>
          </a:p>
          <a:p>
            <a:r>
              <a:rPr lang="ro-RO" sz="1200" dirty="0"/>
              <a:t>2. </a:t>
            </a:r>
            <a:r>
              <a:rPr lang="vi-VN" sz="1200" dirty="0"/>
              <a:t>Definirea problemei</a:t>
            </a:r>
            <a:r>
              <a:rPr lang="ro-RO" sz="1200" dirty="0"/>
              <a:t>- </a:t>
            </a:r>
            <a:r>
              <a:rPr lang="vi-VN" sz="1200" dirty="0"/>
              <a:t>În această etapă, trebuie să ajung</a:t>
            </a:r>
            <a:r>
              <a:rPr lang="ro-RO" sz="1200" dirty="0"/>
              <a:t>em</a:t>
            </a:r>
            <a:r>
              <a:rPr lang="vi-VN" sz="1200" dirty="0"/>
              <a:t> la un punct central de interes după tot ce a</a:t>
            </a:r>
            <a:r>
              <a:rPr lang="ro-RO" sz="1200" dirty="0"/>
              <a:t>m </a:t>
            </a:r>
            <a:r>
              <a:rPr lang="vi-VN" sz="1200" dirty="0"/>
              <a:t>descoperit în prima etapă</a:t>
            </a:r>
            <a:r>
              <a:rPr lang="ro-RO" sz="1200" dirty="0"/>
              <a:t>.</a:t>
            </a:r>
            <a:r>
              <a:rPr lang="vi-VN" sz="1200" dirty="0"/>
              <a:t> </a:t>
            </a:r>
            <a:r>
              <a:rPr lang="ro-RO" sz="1200" dirty="0"/>
              <a:t>E</a:t>
            </a:r>
            <a:r>
              <a:rPr lang="vi-VN" sz="1200" dirty="0"/>
              <a:t>ste nevoie de clarificarea celei mai importante provocări pe care </a:t>
            </a:r>
            <a:r>
              <a:rPr lang="ro-RO" sz="1200" dirty="0"/>
              <a:t>suntem</a:t>
            </a:r>
            <a:r>
              <a:rPr lang="vi-VN" sz="1200" dirty="0"/>
              <a:t> dispu</a:t>
            </a:r>
            <a:r>
              <a:rPr lang="ro-RO" sz="1200" dirty="0"/>
              <a:t>și</a:t>
            </a:r>
            <a:r>
              <a:rPr lang="vi-VN" sz="1200" dirty="0"/>
              <a:t> să-i găsi</a:t>
            </a:r>
            <a:r>
              <a:rPr lang="ro-RO" sz="1200" dirty="0"/>
              <a:t>m</a:t>
            </a:r>
            <a:r>
              <a:rPr lang="vi-VN" sz="1200" dirty="0"/>
              <a:t> soluții.</a:t>
            </a:r>
            <a:endParaRPr lang="ro-RO" sz="1200" dirty="0"/>
          </a:p>
          <a:p>
            <a:r>
              <a:rPr lang="ro-RO" sz="1200" dirty="0"/>
              <a:t>3. </a:t>
            </a:r>
            <a:r>
              <a:rPr lang="vi-VN" sz="1200" dirty="0"/>
              <a:t>Ideație (generarea de posibile soluții)</a:t>
            </a:r>
            <a:r>
              <a:rPr lang="ro-RO" sz="1200" dirty="0"/>
              <a:t> -</a:t>
            </a:r>
            <a:r>
              <a:rPr lang="vi-VN" sz="1200" dirty="0"/>
              <a:t>În această etapă, ideile încep să curgă, sub formă de întrebări și soluții prin sesiuni de brainstorming și alte metode de generare de idei.</a:t>
            </a:r>
            <a:endParaRPr lang="ro-RO" sz="1200" dirty="0"/>
          </a:p>
          <a:p>
            <a:r>
              <a:rPr lang="ro-RO" sz="1200" dirty="0"/>
              <a:t>4. </a:t>
            </a:r>
            <a:r>
              <a:rPr lang="vi-VN" sz="1200" dirty="0"/>
              <a:t>Prototiparea (construirea unei forme fizice a soluției, cu resurse cât mai modeste posibil, astfel încât cei care sunt afectați de problemă să poată interacționa)</a:t>
            </a:r>
            <a:endParaRPr lang="ro-RO" sz="1200" dirty="0"/>
          </a:p>
          <a:p>
            <a:r>
              <a:rPr lang="ro-RO" sz="1200" dirty="0"/>
              <a:t>5. </a:t>
            </a:r>
            <a:r>
              <a:rPr lang="vi-VN" sz="1200" dirty="0"/>
              <a:t>Testarea (confruntarea cu realitatea)</a:t>
            </a:r>
            <a:r>
              <a:rPr lang="ro-RO" sz="1200" dirty="0"/>
              <a:t> </a:t>
            </a:r>
            <a:r>
              <a:rPr lang="en-US" sz="1200" dirty="0"/>
              <a:t>s</a:t>
            </a:r>
            <a:r>
              <a:rPr lang="vi-VN" sz="1200" dirty="0"/>
              <a:t>ă test</a:t>
            </a:r>
            <a:r>
              <a:rPr lang="ro-RO" sz="1200" dirty="0"/>
              <a:t>ăm</a:t>
            </a:r>
            <a:r>
              <a:rPr lang="vi-VN" sz="1200" dirty="0"/>
              <a:t>, pentru gândirea-design, înseamnă să prim</a:t>
            </a:r>
            <a:r>
              <a:rPr lang="ro-RO" sz="1200" dirty="0"/>
              <a:t>im</a:t>
            </a:r>
            <a:r>
              <a:rPr lang="vi-VN" sz="1200" dirty="0"/>
              <a:t> feedback despre prototipurile făcute și să înțeleg</a:t>
            </a:r>
            <a:r>
              <a:rPr lang="ro-RO" sz="1200" dirty="0"/>
              <a:t>em</a:t>
            </a:r>
            <a:r>
              <a:rPr lang="vi-VN" sz="1200" dirty="0"/>
              <a:t>, cu această ocazie și mai bine utilizatorii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399032" y="228600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Design thinking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118" y="1142999"/>
            <a:ext cx="44450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11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C2C3930-FAF9-4595-A0DD-A9CE6C8B0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20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6D9ACE-B7EE-44FA-8381-C80253C71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9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94E70F-CA72-497A-AE8C-6C5F1870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61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7F86A2-C049-4022-BA55-FBCD6F45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0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18AF18-F69F-46BA-ADE8-192FF4AA9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86207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450</TotalTime>
  <Words>304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Promoting social inclusion through access to  outdoor education</vt:lpstr>
      <vt:lpstr>Oslo, 9-13 mai 2022</vt:lpstr>
      <vt:lpstr>Sunt agent al schimbării dacă.....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</dc:title>
  <dc:creator>start</dc:creator>
  <cp:lastModifiedBy>hangea</cp:lastModifiedBy>
  <cp:revision>29</cp:revision>
  <dcterms:created xsi:type="dcterms:W3CDTF">2022-05-24T19:36:39Z</dcterms:created>
  <dcterms:modified xsi:type="dcterms:W3CDTF">2022-05-28T04:34:56Z</dcterms:modified>
</cp:coreProperties>
</file>